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9" r:id="rId2"/>
    <p:sldId id="274" r:id="rId3"/>
    <p:sldId id="260" r:id="rId4"/>
    <p:sldId id="328" r:id="rId5"/>
    <p:sldId id="261" r:id="rId6"/>
    <p:sldId id="290" r:id="rId7"/>
    <p:sldId id="262" r:id="rId8"/>
    <p:sldId id="291" r:id="rId9"/>
    <p:sldId id="263" r:id="rId10"/>
    <p:sldId id="266" r:id="rId11"/>
    <p:sldId id="264" r:id="rId12"/>
    <p:sldId id="276" r:id="rId13"/>
    <p:sldId id="329" r:id="rId14"/>
    <p:sldId id="294" r:id="rId15"/>
    <p:sldId id="324" r:id="rId16"/>
    <p:sldId id="300" r:id="rId17"/>
    <p:sldId id="301" r:id="rId18"/>
    <p:sldId id="308" r:id="rId19"/>
    <p:sldId id="302" r:id="rId20"/>
    <p:sldId id="309" r:id="rId21"/>
    <p:sldId id="310" r:id="rId22"/>
    <p:sldId id="330" r:id="rId23"/>
    <p:sldId id="331" r:id="rId24"/>
    <p:sldId id="332" r:id="rId25"/>
    <p:sldId id="333"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343" autoAdjust="0"/>
    <p:restoredTop sz="94700" autoAdjust="0"/>
  </p:normalViewPr>
  <p:slideViewPr>
    <p:cSldViewPr>
      <p:cViewPr varScale="1">
        <p:scale>
          <a:sx n="129" d="100"/>
          <a:sy n="129" d="100"/>
        </p:scale>
        <p:origin x="440" y="20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13: Usability</a:t>
            </a:r>
          </a:p>
        </p:txBody>
      </p:sp>
      <p:sp>
        <p:nvSpPr>
          <p:cNvPr id="3" name="Subtitle 2"/>
          <p:cNvSpPr>
            <a:spLocks noGrp="1"/>
          </p:cNvSpPr>
          <p:nvPr>
            <p:ph type="subTitle" idx="1"/>
          </p:nvPr>
        </p:nvSpPr>
        <p:spPr/>
        <p:txBody>
          <a:bodyPr/>
          <a:lstStyle/>
          <a:p>
            <a:r>
              <a:rPr lang="en-US" i="1" dirty="0"/>
              <a:t>People ignore design that ignores people. </a:t>
            </a:r>
            <a:endParaRPr lang="en-US" dirty="0"/>
          </a:p>
          <a:p>
            <a:r>
              <a:rPr lang="en-US" dirty="0"/>
              <a:t>—Frank </a:t>
            </a:r>
            <a:r>
              <a:rPr lang="en-US" dirty="0" err="1"/>
              <a:t>Chimero</a:t>
            </a:r>
            <a:r>
              <a:rPr lang="en-US"/>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Usability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3CEF4FAD-CAB4-2941-912B-981D8016C6EB}"/>
              </a:ext>
            </a:extLst>
          </p:cNvPr>
          <p:cNvPicPr>
            <a:picLocks noChangeAspect="1"/>
          </p:cNvPicPr>
          <p:nvPr/>
        </p:nvPicPr>
        <p:blipFill>
          <a:blip r:embed="rId2"/>
          <a:stretch>
            <a:fillRect/>
          </a:stretch>
        </p:blipFill>
        <p:spPr>
          <a:xfrm>
            <a:off x="590550" y="2190750"/>
            <a:ext cx="7962900" cy="2476500"/>
          </a:xfrm>
          <a:prstGeom prst="rect">
            <a:avLst/>
          </a:prstGeom>
        </p:spPr>
      </p:pic>
    </p:spTree>
    <p:extLst>
      <p:ext uri="{BB962C8B-B14F-4D97-AF65-F5344CB8AC3E}">
        <p14:creationId xmlns:p14="http://schemas.microsoft.com/office/powerpoint/2010/main" val="2042988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Usability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5" name="Picture 4">
            <a:extLst>
              <a:ext uri="{FF2B5EF4-FFF2-40B4-BE49-F238E27FC236}">
                <a16:creationId xmlns:a16="http://schemas.microsoft.com/office/drawing/2014/main" id="{FA27CE70-1E60-E34E-B0E1-20ADCB0CCB3E}"/>
              </a:ext>
            </a:extLst>
          </p:cNvPr>
          <p:cNvPicPr>
            <a:picLocks noChangeAspect="1"/>
          </p:cNvPicPr>
          <p:nvPr/>
        </p:nvPicPr>
        <p:blipFill>
          <a:blip r:embed="rId2"/>
          <a:stretch>
            <a:fillRect/>
          </a:stretch>
        </p:blipFill>
        <p:spPr>
          <a:xfrm>
            <a:off x="988516" y="1628800"/>
            <a:ext cx="7327900" cy="4610100"/>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Support User Initiative</a:t>
            </a:r>
          </a:p>
        </p:txBody>
      </p:sp>
      <p:sp>
        <p:nvSpPr>
          <p:cNvPr id="3" name="Content Placeholder 2"/>
          <p:cNvSpPr>
            <a:spLocks noGrp="1"/>
          </p:cNvSpPr>
          <p:nvPr>
            <p:ph idx="1"/>
          </p:nvPr>
        </p:nvSpPr>
        <p:spPr>
          <a:xfrm>
            <a:off x="457200" y="1268760"/>
            <a:ext cx="8229600" cy="5087590"/>
          </a:xfrm>
        </p:spPr>
        <p:txBody>
          <a:bodyPr>
            <a:normAutofit fontScale="62500" lnSpcReduction="20000"/>
          </a:bodyPr>
          <a:lstStyle/>
          <a:p>
            <a:pPr fontAlgn="auto"/>
            <a:r>
              <a:rPr lang="en-US" i="1" dirty="0"/>
              <a:t>Cancel</a:t>
            </a:r>
            <a:r>
              <a:rPr lang="en-US" dirty="0"/>
              <a:t>. When the user issues a cancel command, the system must be listening for it; the activity being canceled must be terminated; resources being used by the canceled activity must be freed; and components that are collaborating with the canceled activity must be informed so that they can also take appropriate action. </a:t>
            </a:r>
          </a:p>
          <a:p>
            <a:pPr fontAlgn="auto"/>
            <a:r>
              <a:rPr lang="en-US" i="1" dirty="0"/>
              <a:t>Undo</a:t>
            </a:r>
            <a:r>
              <a:rPr lang="en-US" dirty="0"/>
              <a:t>. To support the ability to undo, the system must maintain enough information about system state so that an earlier state may be restored, at the user’s request. </a:t>
            </a:r>
          </a:p>
          <a:p>
            <a:pPr fontAlgn="auto"/>
            <a:r>
              <a:rPr lang="en-US" i="1" dirty="0"/>
              <a:t>Pause/resume</a:t>
            </a:r>
            <a:r>
              <a:rPr lang="en-US" dirty="0"/>
              <a:t>. When a user has initiated a long-running operation it is often useful to provide the ability to pause and resume the operation. Pausing a long-running operation may be done to temporarily free resources so that they may be reallocated to other tasks. </a:t>
            </a:r>
          </a:p>
          <a:p>
            <a:pPr fontAlgn="auto"/>
            <a:r>
              <a:rPr lang="en-US" i="1" dirty="0"/>
              <a:t>Aggregate</a:t>
            </a:r>
            <a:r>
              <a:rPr lang="en-US" dirty="0"/>
              <a:t>. When a user is performing repetitive operations, or operations that affect a large number of objects in the same way, it is useful to provide the ability to aggregate the lower-level objects into a single group, so that the operation may be applied to the group, thus freeing the user from the drudgery, and potential for mistakes, of doing the same operation repeatedly. </a:t>
            </a:r>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Support System Initiative</a:t>
            </a:r>
          </a:p>
        </p:txBody>
      </p:sp>
      <p:sp>
        <p:nvSpPr>
          <p:cNvPr id="3" name="Content Placeholder 2"/>
          <p:cNvSpPr>
            <a:spLocks noGrp="1"/>
          </p:cNvSpPr>
          <p:nvPr>
            <p:ph idx="1"/>
          </p:nvPr>
        </p:nvSpPr>
        <p:spPr>
          <a:xfrm>
            <a:off x="457200" y="1268760"/>
            <a:ext cx="8229600" cy="5087590"/>
          </a:xfrm>
        </p:spPr>
        <p:txBody>
          <a:bodyPr>
            <a:normAutofit fontScale="92500" lnSpcReduction="20000"/>
          </a:bodyPr>
          <a:lstStyle/>
          <a:p>
            <a:pPr fontAlgn="auto"/>
            <a:r>
              <a:rPr lang="en-US" i="1" dirty="0"/>
              <a:t>Maintain task model</a:t>
            </a:r>
            <a:r>
              <a:rPr lang="en-US" dirty="0"/>
              <a:t>. The task model is used to determine context so the system can have some idea of what the user is attempting to do and provide assistance. </a:t>
            </a:r>
          </a:p>
          <a:p>
            <a:pPr fontAlgn="auto"/>
            <a:r>
              <a:rPr lang="en-US" i="1" dirty="0"/>
              <a:t>Maintain user model</a:t>
            </a:r>
            <a:r>
              <a:rPr lang="en-US" dirty="0"/>
              <a:t>. This model explicitly represents the user’s knowledge of the system, the user’s behavior in terms of expected response time, and other aspects. </a:t>
            </a:r>
          </a:p>
          <a:p>
            <a:pPr fontAlgn="auto"/>
            <a:r>
              <a:rPr lang="en-US" i="1" dirty="0"/>
              <a:t>Maintain system model</a:t>
            </a:r>
            <a:r>
              <a:rPr lang="en-US" dirty="0"/>
              <a:t>. The system maintains an explicit model of itself. This is used to determine expected system behavior so that appropriate feedback can be given to the user.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24062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Usability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A60A4B4F-F81F-1541-AFB3-A2B3C3A8CA34}"/>
              </a:ext>
            </a:extLst>
          </p:cNvPr>
          <p:cNvPicPr>
            <a:picLocks noChangeAspect="1"/>
          </p:cNvPicPr>
          <p:nvPr/>
        </p:nvPicPr>
        <p:blipFill>
          <a:blip r:embed="rId2"/>
          <a:stretch>
            <a:fillRect/>
          </a:stretch>
        </p:blipFill>
        <p:spPr>
          <a:xfrm>
            <a:off x="251520" y="1662431"/>
            <a:ext cx="8640960" cy="3533137"/>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Usability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3871D4F3-D54E-EA42-A904-21B60B6C571C}"/>
              </a:ext>
            </a:extLst>
          </p:cNvPr>
          <p:cNvPicPr>
            <a:picLocks noChangeAspect="1"/>
          </p:cNvPicPr>
          <p:nvPr/>
        </p:nvPicPr>
        <p:blipFill>
          <a:blip r:embed="rId2"/>
          <a:stretch>
            <a:fillRect/>
          </a:stretch>
        </p:blipFill>
        <p:spPr>
          <a:xfrm>
            <a:off x="179512" y="2204864"/>
            <a:ext cx="8712968" cy="1494118"/>
          </a:xfrm>
          <a:prstGeom prst="rect">
            <a:avLst/>
          </a:prstGeom>
        </p:spPr>
      </p:pic>
    </p:spTree>
    <p:extLst>
      <p:ext uri="{BB962C8B-B14F-4D97-AF65-F5344CB8AC3E}">
        <p14:creationId xmlns:p14="http://schemas.microsoft.com/office/powerpoint/2010/main" val="2995292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Model-View Controller Pattern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20000"/>
          </a:bodyPr>
          <a:lstStyle/>
          <a:p>
            <a:r>
              <a:rPr lang="en-US" dirty="0"/>
              <a:t>MVC is likely the most widely known pattern for usability. </a:t>
            </a:r>
          </a:p>
          <a:p>
            <a:r>
              <a:rPr lang="en-US" dirty="0"/>
              <a:t>This pattern is focused on separating the model—the underlying “business” logic of the system—from its realization in one or more UI </a:t>
            </a:r>
            <a:r>
              <a:rPr lang="en-US" i="1" dirty="0"/>
              <a:t>views</a:t>
            </a:r>
            <a:r>
              <a:rPr lang="en-US" dirty="0"/>
              <a:t>. </a:t>
            </a:r>
          </a:p>
          <a:p>
            <a:r>
              <a:rPr lang="en-US" dirty="0"/>
              <a:t>The model sends updates to a </a:t>
            </a:r>
            <a:r>
              <a:rPr lang="en-US" i="1" dirty="0"/>
              <a:t>view</a:t>
            </a:r>
            <a:r>
              <a:rPr lang="en-US" dirty="0"/>
              <a:t>, which a user would see and interact with. </a:t>
            </a:r>
          </a:p>
          <a:p>
            <a:r>
              <a:rPr lang="en-US" dirty="0"/>
              <a:t>User interactions are transmitted to the </a:t>
            </a:r>
            <a:r>
              <a:rPr lang="en-US" i="1" dirty="0"/>
              <a:t>controller</a:t>
            </a:r>
            <a:r>
              <a:rPr lang="en-US" dirty="0"/>
              <a:t>, which interprets them and sends operations to the </a:t>
            </a:r>
            <a:r>
              <a:rPr lang="en-US" i="1" dirty="0"/>
              <a:t>model</a:t>
            </a:r>
            <a:r>
              <a:rPr lang="en-US" dirty="0"/>
              <a:t>, which changes its state in response. </a:t>
            </a:r>
          </a:p>
          <a:p>
            <a:r>
              <a:rPr lang="en-US" dirty="0"/>
              <a:t>The reverse path is where the model might be changed and the controller would send updates to the view.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Model-View Controller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10000"/>
          </a:bodyPr>
          <a:lstStyle/>
          <a:p>
            <a:r>
              <a:rPr lang="en-US" dirty="0"/>
              <a:t>Benefits: </a:t>
            </a:r>
          </a:p>
          <a:p>
            <a:pPr lvl="1"/>
            <a:r>
              <a:rPr lang="en-US" dirty="0"/>
              <a:t>Because MVC promotes clear separation of concerns, changes to one aspect of the system, such as the layout of the UI (the view), often have no consequences for the model or the controller. </a:t>
            </a:r>
          </a:p>
          <a:p>
            <a:pPr lvl="1"/>
            <a:r>
              <a:rPr lang="en-US" dirty="0"/>
              <a:t>Additionally, because MVC promotes separation of concerns, developers can be working on all aspects of the pattern relatively independently and in parallel. These separate aspects can also be tested in parallel. </a:t>
            </a:r>
            <a:endParaRPr lang="en-US" sz="400" dirty="0"/>
          </a:p>
          <a:p>
            <a:pPr lvl="1"/>
            <a:r>
              <a:rPr lang="en-US" dirty="0"/>
              <a:t>A model can be used in systems with different views, or a view might be used in systems with different models. </a:t>
            </a:r>
            <a:endParaRPr lang="en-US" sz="400" dirty="0"/>
          </a:p>
          <a:p>
            <a:pPr lvl="1"/>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Model-View Controller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Tradeoffs: </a:t>
            </a:r>
          </a:p>
          <a:p>
            <a:pPr lvl="1"/>
            <a:r>
              <a:rPr lang="en-US" dirty="0"/>
              <a:t>MVC can become burdensome for complex UIs, as information is often sprinkled throughout several components. </a:t>
            </a:r>
            <a:endParaRPr lang="en-US" sz="400" dirty="0"/>
          </a:p>
          <a:p>
            <a:pPr lvl="1"/>
            <a:r>
              <a:rPr lang="en-US" dirty="0"/>
              <a:t>For simple UIs, MVC adds up-front complexity that may not pay off in downstream savings. </a:t>
            </a:r>
            <a:endParaRPr lang="en-US" sz="400" dirty="0"/>
          </a:p>
          <a:p>
            <a:pPr lvl="1"/>
            <a:r>
              <a:rPr lang="en-US" dirty="0"/>
              <a:t>MVC adds a small amount of latency to user interactions. </a:t>
            </a:r>
            <a:endParaRPr lang="en-US" sz="1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Observer 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The observer pattern is a way to link some functionality with one or more views. This pat- tern has a </a:t>
            </a:r>
            <a:r>
              <a:rPr lang="en-US" i="1" dirty="0"/>
              <a:t>subject</a:t>
            </a:r>
            <a:r>
              <a:rPr lang="en-US" dirty="0"/>
              <a:t>—the entity being observed—and one or more </a:t>
            </a:r>
            <a:r>
              <a:rPr lang="en-US" i="1" dirty="0"/>
              <a:t>observers </a:t>
            </a:r>
            <a:r>
              <a:rPr lang="en-US" dirty="0"/>
              <a:t>of that subject. </a:t>
            </a:r>
          </a:p>
          <a:p>
            <a:r>
              <a:rPr lang="en-US" dirty="0"/>
              <a:t>Observers need to register themselves with the subject; then, when the state of the subject changes, the observers are notified.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67577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Usability?</a:t>
            </a:r>
          </a:p>
          <a:p>
            <a:r>
              <a:rPr lang="en-US" sz="3200" b="0" i="0" u="none" strike="noStrike" kern="1200" baseline="0" dirty="0">
                <a:solidFill>
                  <a:schemeClr val="tx1"/>
                </a:solidFill>
                <a:latin typeface="+mn-lt"/>
                <a:ea typeface="+mn-ea"/>
                <a:cs typeface="+mn-cs"/>
              </a:rPr>
              <a:t>Usability General Scenario</a:t>
            </a:r>
          </a:p>
          <a:p>
            <a:r>
              <a:rPr lang="en-US" sz="3200" b="0" i="0" u="none" strike="noStrike" kern="1200" baseline="0" dirty="0">
                <a:solidFill>
                  <a:schemeClr val="tx1"/>
                </a:solidFill>
                <a:latin typeface="+mn-lt"/>
                <a:ea typeface="+mn-ea"/>
                <a:cs typeface="+mn-cs"/>
              </a:rPr>
              <a:t>Tactics for Usability</a:t>
            </a:r>
          </a:p>
          <a:p>
            <a:r>
              <a:rPr lang="en-US" dirty="0"/>
              <a:t>Tactics-Based Questionnaire for Usability </a:t>
            </a:r>
          </a:p>
          <a:p>
            <a:r>
              <a:rPr lang="en-US" dirty="0"/>
              <a:t>Patterns for Usability</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err="1"/>
              <a:t>Oberver</a:t>
            </a:r>
            <a:r>
              <a:rPr lang="en-US" dirty="0"/>
              <a:t>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This pattern separates some underlying functionality from the concern of how, and how many times, this functionality is presented. </a:t>
            </a:r>
          </a:p>
          <a:p>
            <a:pPr fontAlgn="auto"/>
            <a:r>
              <a:rPr lang="en-US" dirty="0"/>
              <a:t>The observer pattern makes it easy to change the bindings between the subject and the observers at runtime.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Observer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fontScale="92500" lnSpcReduction="20000"/>
          </a:bodyPr>
          <a:lstStyle/>
          <a:p>
            <a:pPr fontAlgn="auto"/>
            <a:r>
              <a:rPr lang="en-US" dirty="0"/>
              <a:t>The observer pattern is overkill if multiple views of the subject are not required. </a:t>
            </a:r>
          </a:p>
          <a:p>
            <a:pPr fontAlgn="auto"/>
            <a:r>
              <a:rPr lang="en-US" dirty="0"/>
              <a:t>The observer pattern requires that all observers register and de-register with the subject. </a:t>
            </a:r>
          </a:p>
          <a:p>
            <a:pPr fontAlgn="auto"/>
            <a:r>
              <a:rPr lang="en-US" dirty="0"/>
              <a:t>If observers neglect to de-register, then their memory is never freed, which effectively results in a memory leak. In addition, this can negatively affect performance, since obsolete observers will continue to be invoked. </a:t>
            </a:r>
          </a:p>
          <a:p>
            <a:pPr fontAlgn="auto"/>
            <a:r>
              <a:rPr lang="en-US" dirty="0"/>
              <a:t>Observers may need to do considerable work to determine if and how to reflect a state update, and this work may be repeated for each observer.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Memento</a:t>
            </a:r>
            <a:r>
              <a:rPr lang="en-US" b="1" dirty="0"/>
              <a:t> </a:t>
            </a:r>
            <a:r>
              <a:rPr lang="en-US" dirty="0"/>
              <a:t>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20000"/>
          </a:bodyPr>
          <a:lstStyle/>
          <a:p>
            <a:r>
              <a:rPr lang="en-US" dirty="0"/>
              <a:t>The memento pattern is a common way to implement the undo tactic. This pattern features three major components: the </a:t>
            </a:r>
            <a:r>
              <a:rPr lang="en-US" i="1" dirty="0"/>
              <a:t>originator</a:t>
            </a:r>
            <a:r>
              <a:rPr lang="en-US" dirty="0"/>
              <a:t>, the </a:t>
            </a:r>
            <a:r>
              <a:rPr lang="en-US" i="1" dirty="0"/>
              <a:t>caretaker</a:t>
            </a:r>
            <a:r>
              <a:rPr lang="en-US" dirty="0"/>
              <a:t>, and the </a:t>
            </a:r>
            <a:r>
              <a:rPr lang="en-US" i="1" dirty="0"/>
              <a:t>memento</a:t>
            </a:r>
            <a:r>
              <a:rPr lang="en-US" dirty="0"/>
              <a:t>. </a:t>
            </a:r>
          </a:p>
          <a:p>
            <a:r>
              <a:rPr lang="en-US" dirty="0"/>
              <a:t>The originator is processing some stream of events that change its state (originating from user interaction). </a:t>
            </a:r>
          </a:p>
          <a:p>
            <a:r>
              <a:rPr lang="en-US" dirty="0"/>
              <a:t>The caretaker is sending events to the originator that cause it to change its state. </a:t>
            </a:r>
          </a:p>
          <a:p>
            <a:r>
              <a:rPr lang="en-US" dirty="0"/>
              <a:t>When the caretaker is about to change the state of the originator, it can request a memento—a snapshot of the existing state—and can use this artifact to restore that existing state if needed, by simply passing the memento back to the originator.</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538720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Memento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The obvious benefit of this pattern is that you delegate the complicated process of implementing undo, and figuring out what state to preserve, to the class that is actually creating and managing that state. </a:t>
            </a:r>
          </a:p>
          <a:p>
            <a:pPr fontAlgn="auto"/>
            <a:r>
              <a:rPr lang="en-US" dirty="0"/>
              <a:t>In consequence, the originator’s abstraction is preserved and the rest of the system does not need to know the details.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3663526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Memento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Depending on the nature of the state being preserved, the memento can consume arbitrarily large amounts of memory, which can affect performance. </a:t>
            </a:r>
          </a:p>
          <a:p>
            <a:pPr fontAlgn="auto"/>
            <a:r>
              <a:rPr lang="en-US" dirty="0"/>
              <a:t>In some programming languages, it is difficult to enforce the memento as an opaque abstraction.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115959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Architectural support for usability involves both allowing the user to take the initiative in circumstances such as cancelling a long running command, undoing a completed command, and aggregating data and commands. </a:t>
            </a:r>
          </a:p>
          <a:p>
            <a:r>
              <a:rPr lang="en-US" dirty="0"/>
              <a:t>To predict user or system response, the system must keep a model of the user, the system, and the task.</a:t>
            </a:r>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57448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Usability?</a:t>
            </a:r>
          </a:p>
        </p:txBody>
      </p:sp>
      <p:sp>
        <p:nvSpPr>
          <p:cNvPr id="3" name="Content Placeholder 2"/>
          <p:cNvSpPr>
            <a:spLocks noGrp="1"/>
          </p:cNvSpPr>
          <p:nvPr>
            <p:ph idx="1"/>
          </p:nvPr>
        </p:nvSpPr>
        <p:spPr/>
        <p:txBody>
          <a:bodyPr>
            <a:normAutofit/>
          </a:bodyPr>
          <a:lstStyle/>
          <a:p>
            <a:r>
              <a:rPr lang="en-US" dirty="0"/>
              <a:t>Usability is concerned with how easy it is for the user to accomplish a desired task and the kind of user support that the system provides. </a:t>
            </a:r>
          </a:p>
          <a:p>
            <a:r>
              <a:rPr lang="en-US" dirty="0"/>
              <a:t>Usability comprises the following areas: </a:t>
            </a:r>
          </a:p>
          <a:p>
            <a:pPr lvl="1"/>
            <a:r>
              <a:rPr lang="en-US" i="1" dirty="0"/>
              <a:t>Learning system features</a:t>
            </a:r>
          </a:p>
          <a:p>
            <a:pPr lvl="1"/>
            <a:r>
              <a:rPr lang="en-US" i="1" dirty="0"/>
              <a:t>Using a system efficiently </a:t>
            </a:r>
            <a:endParaRPr lang="en-US" dirty="0"/>
          </a:p>
          <a:p>
            <a:pPr lvl="1"/>
            <a:r>
              <a:rPr lang="en-US" i="1" dirty="0"/>
              <a:t>Minimizing the impact of user errors </a:t>
            </a:r>
            <a:endParaRPr lang="en-US" dirty="0"/>
          </a:p>
          <a:p>
            <a:pPr lvl="1"/>
            <a:r>
              <a:rPr lang="en-US" i="1" dirty="0"/>
              <a:t>Adapting the system to user needs </a:t>
            </a:r>
            <a:endParaRPr lang="en-US" dirty="0"/>
          </a:p>
          <a:p>
            <a:pPr lvl="1"/>
            <a:r>
              <a:rPr lang="en-US" i="1" dirty="0"/>
              <a:t>Increasing confidence and satisfaction  </a:t>
            </a:r>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Usability?</a:t>
            </a:r>
          </a:p>
        </p:txBody>
      </p:sp>
      <p:sp>
        <p:nvSpPr>
          <p:cNvPr id="3" name="Content Placeholder 2"/>
          <p:cNvSpPr>
            <a:spLocks noGrp="1"/>
          </p:cNvSpPr>
          <p:nvPr>
            <p:ph idx="1"/>
          </p:nvPr>
        </p:nvSpPr>
        <p:spPr/>
        <p:txBody>
          <a:bodyPr>
            <a:normAutofit lnSpcReduction="10000"/>
          </a:bodyPr>
          <a:lstStyle/>
          <a:p>
            <a:r>
              <a:rPr lang="en-US" dirty="0"/>
              <a:t>There is a strong connection between the achievement of usability and modifiability. </a:t>
            </a:r>
          </a:p>
          <a:p>
            <a:r>
              <a:rPr lang="en-US" dirty="0"/>
              <a:t>The user interface design process consists of generating and then testing a user interface design. </a:t>
            </a:r>
          </a:p>
          <a:p>
            <a:r>
              <a:rPr lang="en-US" dirty="0"/>
              <a:t>It is highly unlikely that you will get this right the first time, so you should plan to iterate this process—and hence you should design your architecture to make that iteration less painful.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919510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259B596E-C11D-BC44-9B08-B076608DEFEB}"/>
              </a:ext>
            </a:extLst>
          </p:cNvPr>
          <p:cNvPicPr>
            <a:picLocks noChangeAspect="1"/>
          </p:cNvPicPr>
          <p:nvPr/>
        </p:nvPicPr>
        <p:blipFill>
          <a:blip r:embed="rId2"/>
          <a:stretch>
            <a:fillRect/>
          </a:stretch>
        </p:blipFill>
        <p:spPr>
          <a:xfrm>
            <a:off x="251520" y="1275124"/>
            <a:ext cx="8712968" cy="4307751"/>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7" name="Picture 6">
            <a:extLst>
              <a:ext uri="{FF2B5EF4-FFF2-40B4-BE49-F238E27FC236}">
                <a16:creationId xmlns:a16="http://schemas.microsoft.com/office/drawing/2014/main" id="{B0BABE98-744D-934C-AE64-4C5733438B50}"/>
              </a:ext>
            </a:extLst>
          </p:cNvPr>
          <p:cNvPicPr>
            <a:picLocks noChangeAspect="1"/>
          </p:cNvPicPr>
          <p:nvPr/>
        </p:nvPicPr>
        <p:blipFill>
          <a:blip r:embed="rId2"/>
          <a:stretch>
            <a:fillRect/>
          </a:stretch>
        </p:blipFill>
        <p:spPr>
          <a:xfrm>
            <a:off x="179512" y="1294857"/>
            <a:ext cx="8784976" cy="1342055"/>
          </a:xfrm>
          <a:prstGeom prst="rect">
            <a:avLst/>
          </a:prstGeom>
        </p:spPr>
      </p:pic>
      <p:pic>
        <p:nvPicPr>
          <p:cNvPr id="8" name="Picture 7">
            <a:extLst>
              <a:ext uri="{FF2B5EF4-FFF2-40B4-BE49-F238E27FC236}">
                <a16:creationId xmlns:a16="http://schemas.microsoft.com/office/drawing/2014/main" id="{32F534A8-4E74-2949-931F-FEE7D0244D9B}"/>
              </a:ext>
            </a:extLst>
          </p:cNvPr>
          <p:cNvPicPr>
            <a:picLocks noChangeAspect="1"/>
          </p:cNvPicPr>
          <p:nvPr/>
        </p:nvPicPr>
        <p:blipFill>
          <a:blip r:embed="rId3"/>
          <a:stretch>
            <a:fillRect/>
          </a:stretch>
        </p:blipFill>
        <p:spPr>
          <a:xfrm>
            <a:off x="179512" y="2659645"/>
            <a:ext cx="8784976" cy="4171825"/>
          </a:xfrm>
          <a:prstGeom prst="rect">
            <a:avLst/>
          </a:prstGeom>
        </p:spPr>
      </p:pic>
    </p:spTree>
    <p:extLst>
      <p:ext uri="{BB962C8B-B14F-4D97-AF65-F5344CB8AC3E}">
        <p14:creationId xmlns:p14="http://schemas.microsoft.com/office/powerpoint/2010/main" val="1025905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Usability Scenario</a:t>
            </a:r>
          </a:p>
        </p:txBody>
      </p:sp>
      <p:sp>
        <p:nvSpPr>
          <p:cNvPr id="3" name="Content Placeholder 2"/>
          <p:cNvSpPr>
            <a:spLocks noGrp="1"/>
          </p:cNvSpPr>
          <p:nvPr>
            <p:ph idx="1"/>
          </p:nvPr>
        </p:nvSpPr>
        <p:spPr/>
        <p:txBody>
          <a:bodyPr>
            <a:normAutofit/>
          </a:bodyPr>
          <a:lstStyle/>
          <a:p>
            <a:r>
              <a:rPr lang="en-US" i="1" dirty="0"/>
              <a:t>The user downloads a new application and is using it productively after 2 minutes of experimentation.</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Usability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9F70544E-AED8-8046-AC29-582C2551BE23}"/>
              </a:ext>
            </a:extLst>
          </p:cNvPr>
          <p:cNvPicPr>
            <a:picLocks noChangeAspect="1"/>
          </p:cNvPicPr>
          <p:nvPr/>
        </p:nvPicPr>
        <p:blipFill>
          <a:blip r:embed="rId2"/>
          <a:stretch>
            <a:fillRect/>
          </a:stretch>
        </p:blipFill>
        <p:spPr>
          <a:xfrm>
            <a:off x="251520" y="2005541"/>
            <a:ext cx="8640960" cy="2846917"/>
          </a:xfrm>
          <a:prstGeom prst="rect">
            <a:avLst/>
          </a:prstGeom>
        </p:spPr>
      </p:pic>
    </p:spTree>
    <p:extLst>
      <p:ext uri="{BB962C8B-B14F-4D97-AF65-F5344CB8AC3E}">
        <p14:creationId xmlns:p14="http://schemas.microsoft.com/office/powerpoint/2010/main" val="112940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Usability Tactics</a:t>
            </a:r>
          </a:p>
        </p:txBody>
      </p:sp>
      <p:sp>
        <p:nvSpPr>
          <p:cNvPr id="3" name="Content Placeholder 2"/>
          <p:cNvSpPr>
            <a:spLocks noGrp="1"/>
          </p:cNvSpPr>
          <p:nvPr>
            <p:ph idx="1"/>
          </p:nvPr>
        </p:nvSpPr>
        <p:spPr/>
        <p:txBody>
          <a:bodyPr>
            <a:normAutofit/>
          </a:bodyPr>
          <a:lstStyle/>
          <a:p>
            <a:r>
              <a:rPr lang="en-US" dirty="0"/>
              <a:t>There are two categories of tactics for Usability:</a:t>
            </a:r>
          </a:p>
          <a:p>
            <a:pPr lvl="1"/>
            <a:r>
              <a:rPr lang="en-US" dirty="0"/>
              <a:t>The first category deals with supporting user initiative. </a:t>
            </a:r>
          </a:p>
          <a:p>
            <a:pPr lvl="1"/>
            <a:r>
              <a:rPr lang="en-US" dirty="0"/>
              <a:t>The second deals with supporting system initiative.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15341</TotalTime>
  <Words>1692</Words>
  <Application>Microsoft Macintosh PowerPoint</Application>
  <PresentationFormat>On-screen Show (4:3)</PresentationFormat>
  <Paragraphs>110</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Chapter 13: Usability</vt:lpstr>
      <vt:lpstr>Chapter Outline</vt:lpstr>
      <vt:lpstr>What is Usability?</vt:lpstr>
      <vt:lpstr>What is Usability?</vt:lpstr>
      <vt:lpstr>Usability General Scenario</vt:lpstr>
      <vt:lpstr>Usability General Scenario</vt:lpstr>
      <vt:lpstr>Sample Concrete Usability Scenario</vt:lpstr>
      <vt:lpstr>Sample Concrete Usability Scenario</vt:lpstr>
      <vt:lpstr>Goal of Usability Tactics</vt:lpstr>
      <vt:lpstr>Goal of Usability Tactics</vt:lpstr>
      <vt:lpstr>Usability Tactics</vt:lpstr>
      <vt:lpstr>Support User Initiative</vt:lpstr>
      <vt:lpstr>Support System Initiative</vt:lpstr>
      <vt:lpstr>Tactics-Based Questionnaire for Usability </vt:lpstr>
      <vt:lpstr>Tactics-Based Questionnaire for Usability </vt:lpstr>
      <vt:lpstr>Model-View Controller Pattern </vt:lpstr>
      <vt:lpstr>Model-View Controller Pattern Benefits</vt:lpstr>
      <vt:lpstr>Model-View Controller Pattern Tradeoffs</vt:lpstr>
      <vt:lpstr>Observer Pattern</vt:lpstr>
      <vt:lpstr>Oberver Pattern Benefits</vt:lpstr>
      <vt:lpstr>Observer Pattern Tradeoffs</vt:lpstr>
      <vt:lpstr>Memento Pattern</vt:lpstr>
      <vt:lpstr>Memento Pattern Benefits</vt:lpstr>
      <vt:lpstr>Memento Pattern Tradeoffs</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65</cp:revision>
  <dcterms:created xsi:type="dcterms:W3CDTF">2012-04-18T22:57:58Z</dcterms:created>
  <dcterms:modified xsi:type="dcterms:W3CDTF">2022-01-14T20:09:42Z</dcterms:modified>
  <cp:category/>
</cp:coreProperties>
</file>

<file path=docProps/thumbnail.jpeg>
</file>